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960" r:id="rId1"/>
  </p:sldMasterIdLst>
  <p:sldIdLst>
    <p:sldId id="256" r:id="rId2"/>
    <p:sldId id="275" r:id="rId3"/>
    <p:sldId id="276" r:id="rId4"/>
    <p:sldId id="278" r:id="rId5"/>
    <p:sldId id="279" r:id="rId6"/>
  </p:sldIdLst>
  <p:sldSz cx="12192000" cy="6858000"/>
  <p:notesSz cx="6858000" cy="9144000"/>
  <p:embeddedFontLst>
    <p:embeddedFont>
      <p:font typeface="Agency FB" panose="020B0503020202020204" pitchFamily="34" charset="0"/>
      <p:regular r:id="rId7"/>
      <p:bold r:id="rId8"/>
    </p:embeddedFont>
    <p:embeddedFont>
      <p:font typeface="Aparajita" panose="02020603050405020304" pitchFamily="18" charset="0"/>
      <p:regular r:id="rId9"/>
    </p:embeddedFont>
    <p:embeddedFont>
      <p:font typeface="Corbel" panose="020B0503020204020204" pitchFamily="34" charset="0"/>
      <p:regular r:id="rId10"/>
      <p:bold r:id="rId11"/>
      <p:italic r:id="rId12"/>
      <p:boldItalic r:id="rId13"/>
    </p:embeddedFont>
    <p:embeddedFont>
      <p:font typeface="High Tower Text" panose="02040502050506030303" pitchFamily="18" charset="0"/>
      <p:regular r:id="rId14"/>
      <p:italic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10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792"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atin typeface="Agency FB" panose="020B0503020202020204" pitchFamily="34" charset="0"/>
              </a:defRPr>
            </a:lvl1pPr>
          </a:lstStyle>
          <a:p>
            <a:r>
              <a:rPr lang="en-US" dirty="0"/>
              <a:t>Click to edit Master title style</a:t>
            </a:r>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8A432C8-69A7-458B-9684-2BFA64B31948}" type="datetime2">
              <a:rPr lang="en-US" smtClean="0"/>
              <a:t>Wednesday, November 27,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Wednesday, November 27,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November 27,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Wednesday, November 27,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Wednesday, November 27,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November 27,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November 27,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Wednesday, November 27,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November 27,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Wednesday, November 27,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Wednesday, November 27,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Wednesday, November 27, 2024</a:t>
            </a:fld>
            <a:endParaRPr lang="en-US" dirty="0"/>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rJmBGkM5Sb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rJmBGkM5Sb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rJmBGkM5Sb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youtube.com/watch?v=rJmBGkM5Sb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168" y="521209"/>
            <a:ext cx="9306232" cy="1110821"/>
          </a:xfrm>
        </p:spPr>
        <p:txBody>
          <a:bodyPr/>
          <a:lstStyle/>
          <a:p>
            <a:r>
              <a:rPr lang="en-US" sz="6000" cap="none">
                <a:cs typeface="Aparajita" panose="020B0604020202020204" pitchFamily="34" charset="0"/>
              </a:rPr>
              <a:t>The End of ...?</a:t>
            </a:r>
            <a:endParaRPr lang="en-US" sz="6000" cap="none" dirty="0">
              <a:cs typeface="Aparajita" panose="020B0604020202020204" pitchFamily="34" charset="0"/>
            </a:endParaRPr>
          </a:p>
        </p:txBody>
      </p:sp>
      <p:sp>
        <p:nvSpPr>
          <p:cNvPr id="3" name="Subtitle 2"/>
          <p:cNvSpPr>
            <a:spLocks noGrp="1"/>
          </p:cNvSpPr>
          <p:nvPr>
            <p:ph type="subTitle" idx="1"/>
          </p:nvPr>
        </p:nvSpPr>
        <p:spPr>
          <a:xfrm>
            <a:off x="82296" y="5448822"/>
            <a:ext cx="4172379" cy="1362205"/>
          </a:xfrm>
        </p:spPr>
        <p:txBody>
          <a:bodyPr>
            <a:normAutofit lnSpcReduction="10000"/>
          </a:bodyPr>
          <a:lstStyle/>
          <a:p>
            <a:pPr>
              <a:spcBef>
                <a:spcPts val="0"/>
              </a:spcBef>
            </a:pPr>
            <a:r>
              <a:rPr lang="en-US" sz="2800" b="1">
                <a:solidFill>
                  <a:schemeClr val="tx2">
                    <a:lumMod val="40000"/>
                    <a:lumOff val="60000"/>
                  </a:schemeClr>
                </a:solidFill>
                <a:latin typeface="Corbel"/>
                <a:cs typeface="Corbel"/>
              </a:rPr>
              <a:t>COMP 4230</a:t>
            </a:r>
            <a:endParaRPr lang="en-US" sz="2800" b="1" dirty="0">
              <a:solidFill>
                <a:schemeClr val="tx2">
                  <a:lumMod val="40000"/>
                  <a:lumOff val="60000"/>
                </a:schemeClr>
              </a:solidFill>
              <a:latin typeface="Corbel"/>
              <a:cs typeface="Corbel"/>
            </a:endParaRPr>
          </a:p>
          <a:p>
            <a:pPr>
              <a:spcBef>
                <a:spcPts val="0"/>
              </a:spcBef>
            </a:pPr>
            <a:r>
              <a:rPr lang="en-US" sz="2800" b="1" dirty="0">
                <a:solidFill>
                  <a:schemeClr val="tx2">
                    <a:lumMod val="40000"/>
                    <a:lumOff val="60000"/>
                  </a:schemeClr>
                </a:solidFill>
                <a:latin typeface="Corbel"/>
                <a:cs typeface="Corbel"/>
              </a:rPr>
              <a:t>David J Stucki</a:t>
            </a:r>
          </a:p>
          <a:p>
            <a:pPr>
              <a:spcBef>
                <a:spcPts val="0"/>
              </a:spcBef>
            </a:pPr>
            <a:r>
              <a:rPr lang="en-US" sz="2800" b="1">
                <a:solidFill>
                  <a:schemeClr val="tx2">
                    <a:lumMod val="40000"/>
                    <a:lumOff val="60000"/>
                  </a:schemeClr>
                </a:solidFill>
                <a:latin typeface="Corbel"/>
                <a:cs typeface="Corbel"/>
              </a:rPr>
              <a:t>Fall 2024</a:t>
            </a:r>
            <a:endParaRPr lang="en-US" sz="2800" b="1" dirty="0">
              <a:solidFill>
                <a:schemeClr val="tx2">
                  <a:lumMod val="40000"/>
                  <a:lumOff val="60000"/>
                </a:schemeClr>
              </a:solidFill>
              <a:latin typeface="Corbel"/>
              <a:cs typeface="Corbel"/>
            </a:endParaRPr>
          </a:p>
        </p:txBody>
      </p:sp>
    </p:spTree>
    <p:extLst>
      <p:ext uri="{BB962C8B-B14F-4D97-AF65-F5344CB8AC3E}">
        <p14:creationId xmlns:p14="http://schemas.microsoft.com/office/powerpoint/2010/main" val="291435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Machine Learning &amp; Big Data</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11085576" cy="5114544"/>
          </a:xfrm>
        </p:spPr>
        <p:txBody>
          <a:bodyPr>
            <a:normAutofit/>
          </a:bodyPr>
          <a:lstStyle/>
          <a:p>
            <a:pPr marL="0" indent="0" algn="ctr">
              <a:buNone/>
              <a:tabLst>
                <a:tab pos="1033463" algn="l"/>
              </a:tabLst>
            </a:pPr>
            <a:r>
              <a:rPr lang="en-US" sz="2600">
                <a:solidFill>
                  <a:schemeClr val="bg2">
                    <a:lumMod val="50000"/>
                  </a:schemeClr>
                </a:solidFill>
                <a:latin typeface="High Tower Text" panose="02040502050506030303" pitchFamily="18" charset="0"/>
                <a:cs typeface="Corbel"/>
              </a:rPr>
              <a:t>“Machine learning, viewed conceptually and mathematically, is intrinsically a simulation. ... The task is not to glean the actual hidden pattern directly—which would require understanding more than the data—but rather to simulate the hidden pattern by analyzing its 'footprints' in the data.”</a:t>
            </a:r>
            <a:br>
              <a:rPr lang="en-US" sz="2600">
                <a:solidFill>
                  <a:schemeClr val="bg2">
                    <a:lumMod val="50000"/>
                  </a:schemeClr>
                </a:solidFill>
                <a:latin typeface="High Tower Text" panose="02040502050506030303" pitchFamily="18" charset="0"/>
                <a:cs typeface="Corbel"/>
              </a:rPr>
            </a:br>
            <a:r>
              <a:rPr lang="en-US" sz="2600">
                <a:solidFill>
                  <a:schemeClr val="bg2">
                    <a:lumMod val="50000"/>
                  </a:schemeClr>
                </a:solidFill>
                <a:latin typeface="High Tower Text" panose="02040502050506030303" pitchFamily="18" charset="0"/>
                <a:cs typeface="Corbel"/>
              </a:rPr>
              <a:t>—Larson, p. 138 (</a:t>
            </a:r>
            <a:r>
              <a:rPr lang="en-US" sz="2200" cap="small">
                <a:solidFill>
                  <a:schemeClr val="bg2">
                    <a:lumMod val="50000"/>
                  </a:schemeClr>
                </a:solidFill>
                <a:latin typeface="High Tower Text" panose="02040502050506030303" pitchFamily="18" charset="0"/>
                <a:cs typeface="Corbel"/>
              </a:rPr>
              <a:t>Machine Learning As Simulation</a:t>
            </a:r>
            <a:r>
              <a:rPr lang="en-US" sz="2600">
                <a:solidFill>
                  <a:schemeClr val="bg2">
                    <a:lumMod val="50000"/>
                  </a:schemeClr>
                </a:solidFill>
                <a:latin typeface="High Tower Text" panose="02040502050506030303" pitchFamily="18" charset="0"/>
                <a:cs typeface="Corbel"/>
              </a:rPr>
              <a:t>) —</a:t>
            </a:r>
          </a:p>
          <a:p>
            <a:pPr>
              <a:tabLst>
                <a:tab pos="1033463" algn="l"/>
              </a:tabLst>
            </a:pPr>
            <a:endParaRPr lang="en-US">
              <a:solidFill>
                <a:schemeClr val="tx2"/>
              </a:solidFill>
              <a:latin typeface="Corbel"/>
              <a:cs typeface="Corbel"/>
            </a:endParaRPr>
          </a:p>
          <a:p>
            <a:pPr>
              <a:tabLst>
                <a:tab pos="1033463" algn="l"/>
              </a:tabLst>
            </a:pPr>
            <a:r>
              <a:rPr lang="en-US">
                <a:solidFill>
                  <a:schemeClr val="tx2"/>
                </a:solidFill>
                <a:latin typeface="Corbel"/>
                <a:cs typeface="Corbel"/>
              </a:rPr>
              <a:t>Interview with Erik Larsen about </a:t>
            </a:r>
            <a:r>
              <a:rPr lang="en-US" i="1">
                <a:solidFill>
                  <a:schemeClr val="tx2"/>
                </a:solidFill>
                <a:latin typeface="Corbel"/>
                <a:cs typeface="Corbel"/>
              </a:rPr>
              <a:t>The Myth of Artificial Intelligence</a:t>
            </a:r>
            <a:endParaRPr lang="en-US">
              <a:solidFill>
                <a:schemeClr val="accent6"/>
              </a:solidFill>
              <a:latin typeface="Corbel"/>
              <a:cs typeface="Corbel"/>
              <a:hlinkClick r:id="rId2"/>
            </a:endParaRPr>
          </a:p>
          <a:p>
            <a:pPr lvl="1">
              <a:tabLst>
                <a:tab pos="1033463" algn="l"/>
              </a:tabLst>
            </a:pPr>
            <a:r>
              <a:rPr lang="en-US">
                <a:solidFill>
                  <a:schemeClr val="accent6"/>
                </a:solidFill>
                <a:latin typeface="Corbel"/>
                <a:cs typeface="Corbel"/>
                <a:hlinkClick r:id="rId2"/>
              </a:rPr>
              <a:t>https://www.youtube.com/watch?v=rJmBGkM5SbM</a:t>
            </a:r>
            <a:endParaRPr lang="en-US" dirty="0">
              <a:solidFill>
                <a:schemeClr val="accent6"/>
              </a:solidFill>
              <a:latin typeface="Corbel"/>
              <a:cs typeface="Corbel"/>
            </a:endParaRPr>
          </a:p>
          <a:p>
            <a:pPr marL="0" indent="0">
              <a:buNone/>
              <a:tabLst>
                <a:tab pos="1033463" algn="l"/>
              </a:tabLst>
            </a:pPr>
            <a:endParaRPr lang="en-US" i="1" dirty="0">
              <a:solidFill>
                <a:schemeClr val="bg2">
                  <a:lumMod val="50000"/>
                </a:schemeClr>
              </a:solidFill>
              <a:latin typeface="Corbel"/>
              <a:cs typeface="Corbel"/>
            </a:endParaRPr>
          </a:p>
          <a:p>
            <a:pPr>
              <a:tabLst>
                <a:tab pos="1033463" algn="l"/>
              </a:tabLst>
            </a:pPr>
            <a:r>
              <a:rPr lang="en-US" sz="2400" b="1" i="1">
                <a:solidFill>
                  <a:schemeClr val="tx2">
                    <a:lumMod val="75000"/>
                  </a:schemeClr>
                </a:solidFill>
                <a:latin typeface="High Tower Text" panose="02040502050506030303" pitchFamily="18" charset="0"/>
                <a:cs typeface="Corbel"/>
              </a:rPr>
              <a:t>Discussion</a:t>
            </a:r>
            <a:endParaRPr lang="en-US" i="1" dirty="0">
              <a:solidFill>
                <a:schemeClr val="tx2">
                  <a:lumMod val="75000"/>
                </a:schemeClr>
              </a:solidFill>
              <a:latin typeface="High Tower Text" panose="02040502050506030303" pitchFamily="18" charset="0"/>
              <a:cs typeface="Corbel"/>
            </a:endParaRPr>
          </a:p>
        </p:txBody>
      </p:sp>
    </p:spTree>
    <p:extLst>
      <p:ext uri="{BB962C8B-B14F-4D97-AF65-F5344CB8AC3E}">
        <p14:creationId xmlns:p14="http://schemas.microsoft.com/office/powerpoint/2010/main" val="12453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Prometheus</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6823587" cy="5114544"/>
          </a:xfrm>
        </p:spPr>
        <p:txBody>
          <a:bodyPr>
            <a:normAutofit/>
          </a:bodyPr>
          <a:lstStyle/>
          <a:p>
            <a:pPr marL="0" indent="0" algn="ctr">
              <a:buNone/>
              <a:tabLst>
                <a:tab pos="1033463" algn="l"/>
              </a:tabLst>
            </a:pPr>
            <a:r>
              <a:rPr lang="en-US" sz="2600">
                <a:solidFill>
                  <a:schemeClr val="tx2"/>
                </a:solidFill>
                <a:latin typeface="High Tower Text" panose="02040502050506030303" pitchFamily="18" charset="0"/>
                <a:cs typeface="Corbel"/>
              </a:rPr>
              <a:t>“[scientists] really believe in scientific genius. They really are all possessed by Prometheus, by what innovators can dream and achieve.”</a:t>
            </a:r>
            <a:br>
              <a:rPr lang="en-US" sz="2600">
                <a:solidFill>
                  <a:schemeClr val="tx2"/>
                </a:solidFill>
                <a:latin typeface="High Tower Text" panose="02040502050506030303" pitchFamily="18" charset="0"/>
                <a:cs typeface="Corbel"/>
              </a:rPr>
            </a:br>
            <a:r>
              <a:rPr lang="en-US" sz="2600">
                <a:solidFill>
                  <a:schemeClr val="tx2"/>
                </a:solidFill>
                <a:latin typeface="High Tower Text" panose="02040502050506030303" pitchFamily="18" charset="0"/>
                <a:cs typeface="Corbel"/>
              </a:rPr>
              <a:t>—Larson, p. 239 (</a:t>
            </a:r>
            <a:r>
              <a:rPr lang="en-US" sz="2200" cap="small">
                <a:solidFill>
                  <a:schemeClr val="tx2"/>
                </a:solidFill>
                <a:latin typeface="High Tower Text" panose="02040502050506030303" pitchFamily="18" charset="0"/>
                <a:cs typeface="Corbel"/>
              </a:rPr>
              <a:t>The Promethean Myth</a:t>
            </a:r>
            <a:r>
              <a:rPr lang="en-US" sz="2600">
                <a:solidFill>
                  <a:schemeClr val="tx2"/>
                </a:solidFill>
                <a:latin typeface="High Tower Text" panose="02040502050506030303" pitchFamily="18" charset="0"/>
                <a:cs typeface="Corbel"/>
              </a:rPr>
              <a:t>) —</a:t>
            </a:r>
          </a:p>
          <a:p>
            <a:pPr>
              <a:tabLst>
                <a:tab pos="1033463" algn="l"/>
              </a:tabLst>
            </a:pPr>
            <a:endParaRPr lang="en-US">
              <a:solidFill>
                <a:schemeClr val="tx2"/>
              </a:solidFill>
              <a:latin typeface="Corbel"/>
              <a:cs typeface="Corbel"/>
            </a:endParaRPr>
          </a:p>
          <a:p>
            <a:pPr>
              <a:tabLst>
                <a:tab pos="1033463" algn="l"/>
              </a:tabLst>
            </a:pPr>
            <a:r>
              <a:rPr lang="en-US">
                <a:solidFill>
                  <a:schemeClr val="accent4"/>
                </a:solidFill>
                <a:latin typeface="Corbel"/>
                <a:cs typeface="Corbel"/>
              </a:rPr>
              <a:t>He goes on to claim that the persistent over-reach of AI predictions has caused this tendency to erode. That science has a dwindling view of human potential.</a:t>
            </a:r>
            <a:endParaRPr lang="en-US">
              <a:solidFill>
                <a:schemeClr val="accent4"/>
              </a:solidFill>
              <a:latin typeface="Corbel"/>
              <a:cs typeface="Corbel"/>
              <a:hlinkClick r:id="rId2"/>
            </a:endParaRPr>
          </a:p>
          <a:p>
            <a:pPr marL="0" indent="0">
              <a:buNone/>
              <a:tabLst>
                <a:tab pos="1033463" algn="l"/>
              </a:tabLst>
            </a:pPr>
            <a:endParaRPr lang="en-US" i="1" dirty="0">
              <a:solidFill>
                <a:schemeClr val="bg2">
                  <a:lumMod val="50000"/>
                </a:schemeClr>
              </a:solidFill>
              <a:latin typeface="Corbel"/>
              <a:cs typeface="Corbel"/>
            </a:endParaRPr>
          </a:p>
          <a:p>
            <a:pPr>
              <a:tabLst>
                <a:tab pos="1033463" algn="l"/>
              </a:tabLst>
            </a:pPr>
            <a:r>
              <a:rPr lang="en-US">
                <a:solidFill>
                  <a:schemeClr val="accent1"/>
                </a:solidFill>
                <a:latin typeface="High Tower Text" panose="02040502050506030303" pitchFamily="18" charset="0"/>
                <a:cs typeface="Corbel"/>
              </a:rPr>
              <a:t>What views of AI does Hollywood promote?</a:t>
            </a:r>
            <a:endParaRPr lang="en-US" dirty="0">
              <a:solidFill>
                <a:schemeClr val="accent1"/>
              </a:solidFill>
              <a:latin typeface="High Tower Text" panose="02040502050506030303" pitchFamily="18" charset="0"/>
              <a:cs typeface="Corbel"/>
            </a:endParaRPr>
          </a:p>
        </p:txBody>
      </p:sp>
      <p:pic>
        <p:nvPicPr>
          <p:cNvPr id="1026" name="Picture 2" descr="Prometheus - Ancient History Encyclopedia">
            <a:extLst>
              <a:ext uri="{FF2B5EF4-FFF2-40B4-BE49-F238E27FC236}">
                <a16:creationId xmlns:a16="http://schemas.microsoft.com/office/drawing/2014/main" id="{439005DF-ADA5-48A8-A7E2-DDC1C11F1871}"/>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592958" y="552450"/>
            <a:ext cx="4417756" cy="4417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27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Humanizing Machines &amp; Mechanizing Humans</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6823587" cy="5114544"/>
          </a:xfrm>
        </p:spPr>
        <p:txBody>
          <a:bodyPr>
            <a:normAutofit/>
          </a:bodyPr>
          <a:lstStyle/>
          <a:p>
            <a:pPr marL="0" indent="0" algn="ctr">
              <a:buNone/>
              <a:tabLst>
                <a:tab pos="1033463" algn="l"/>
              </a:tabLst>
            </a:pPr>
            <a:r>
              <a:rPr lang="en-US" sz="2600">
                <a:solidFill>
                  <a:schemeClr val="accent5">
                    <a:lumMod val="75000"/>
                  </a:schemeClr>
                </a:solidFill>
                <a:latin typeface="High Tower Text" panose="02040502050506030303" pitchFamily="18" charset="0"/>
                <a:cs typeface="Corbel"/>
              </a:rPr>
              <a:t>“Science, once a triumph of human intelligence, now seems headed into a morass of rhetoric about the power of big data and new computational methods, where scientists’</a:t>
            </a:r>
            <a:br>
              <a:rPr lang="en-US" sz="2600">
                <a:solidFill>
                  <a:schemeClr val="accent5">
                    <a:lumMod val="75000"/>
                  </a:schemeClr>
                </a:solidFill>
                <a:latin typeface="High Tower Text" panose="02040502050506030303" pitchFamily="18" charset="0"/>
                <a:cs typeface="Corbel"/>
              </a:rPr>
            </a:br>
            <a:r>
              <a:rPr lang="en-US" sz="2600">
                <a:solidFill>
                  <a:schemeClr val="accent5">
                    <a:lumMod val="75000"/>
                  </a:schemeClr>
                </a:solidFill>
                <a:latin typeface="High Tower Text" panose="02040502050506030303" pitchFamily="18" charset="0"/>
                <a:cs typeface="Corbel"/>
              </a:rPr>
              <a:t>role is now as a technician...”</a:t>
            </a:r>
            <a:br>
              <a:rPr lang="en-US" sz="2600">
                <a:solidFill>
                  <a:schemeClr val="accent5">
                    <a:lumMod val="75000"/>
                  </a:schemeClr>
                </a:solidFill>
                <a:latin typeface="High Tower Text" panose="02040502050506030303" pitchFamily="18" charset="0"/>
                <a:cs typeface="Corbel"/>
              </a:rPr>
            </a:br>
            <a:r>
              <a:rPr lang="en-US" sz="2600">
                <a:solidFill>
                  <a:schemeClr val="accent5">
                    <a:lumMod val="75000"/>
                  </a:schemeClr>
                </a:solidFill>
                <a:latin typeface="High Tower Text" panose="02040502050506030303" pitchFamily="18" charset="0"/>
                <a:cs typeface="Corbel"/>
              </a:rPr>
              <a:t>—Larson, p. 246 (</a:t>
            </a:r>
            <a:r>
              <a:rPr lang="en-US" sz="2200" cap="small">
                <a:solidFill>
                  <a:schemeClr val="accent5">
                    <a:lumMod val="75000"/>
                  </a:schemeClr>
                </a:solidFill>
                <a:latin typeface="High Tower Text" panose="02040502050506030303" pitchFamily="18" charset="0"/>
                <a:cs typeface="Corbel"/>
              </a:rPr>
              <a:t>Humans Need Not Apply</a:t>
            </a:r>
            <a:r>
              <a:rPr lang="en-US" sz="2600">
                <a:solidFill>
                  <a:schemeClr val="accent5">
                    <a:lumMod val="75000"/>
                  </a:schemeClr>
                </a:solidFill>
                <a:latin typeface="High Tower Text" panose="02040502050506030303" pitchFamily="18" charset="0"/>
                <a:cs typeface="Corbel"/>
              </a:rPr>
              <a:t>) —</a:t>
            </a:r>
          </a:p>
          <a:p>
            <a:pPr>
              <a:tabLst>
                <a:tab pos="1033463" algn="l"/>
              </a:tabLst>
            </a:pPr>
            <a:endParaRPr lang="en-US">
              <a:solidFill>
                <a:schemeClr val="tx2"/>
              </a:solidFill>
              <a:latin typeface="Corbel"/>
              <a:cs typeface="Corbel"/>
            </a:endParaRPr>
          </a:p>
          <a:p>
            <a:pPr>
              <a:tabLst>
                <a:tab pos="1033463" algn="l"/>
              </a:tabLst>
            </a:pPr>
            <a:r>
              <a:rPr lang="en-US">
                <a:solidFill>
                  <a:schemeClr val="bg2">
                    <a:lumMod val="50000"/>
                  </a:schemeClr>
                </a:solidFill>
                <a:latin typeface="Corbel"/>
                <a:cs typeface="Corbel"/>
              </a:rPr>
              <a:t>Discuss the Giant Brain Project. Where did it go wrong?</a:t>
            </a:r>
            <a:endParaRPr lang="en-US">
              <a:solidFill>
                <a:schemeClr val="bg2">
                  <a:lumMod val="50000"/>
                </a:schemeClr>
              </a:solidFill>
              <a:latin typeface="Corbel"/>
              <a:cs typeface="Corbel"/>
              <a:hlinkClick r:id="rId2">
                <a:extLst>
                  <a:ext uri="{A12FA001-AC4F-418D-AE19-62706E023703}">
                    <ahyp:hlinkClr xmlns:ahyp="http://schemas.microsoft.com/office/drawing/2018/hyperlinkcolor" val="tx"/>
                  </a:ext>
                </a:extLst>
              </a:hlinkClick>
            </a:endParaRPr>
          </a:p>
          <a:p>
            <a:pPr marL="0" indent="0">
              <a:buNone/>
              <a:tabLst>
                <a:tab pos="1033463" algn="l"/>
              </a:tabLst>
            </a:pPr>
            <a:endParaRPr lang="en-US" i="1" dirty="0">
              <a:solidFill>
                <a:schemeClr val="bg2">
                  <a:lumMod val="50000"/>
                </a:schemeClr>
              </a:solidFill>
              <a:latin typeface="Corbel"/>
              <a:cs typeface="Corbel"/>
            </a:endParaRPr>
          </a:p>
          <a:p>
            <a:pPr>
              <a:tabLst>
                <a:tab pos="1033463" algn="l"/>
              </a:tabLst>
            </a:pPr>
            <a:r>
              <a:rPr lang="en-US">
                <a:solidFill>
                  <a:schemeClr val="tx2"/>
                </a:solidFill>
                <a:latin typeface="High Tower Text" panose="02040502050506030303" pitchFamily="18" charset="0"/>
                <a:cs typeface="Corbel"/>
              </a:rPr>
              <a:t>In what ways are machines becoming 'human'? In what ways are people becoming 'machines'?</a:t>
            </a:r>
            <a:endParaRPr lang="en-US" dirty="0">
              <a:solidFill>
                <a:schemeClr val="tx2"/>
              </a:solidFill>
              <a:latin typeface="High Tower Text" panose="02040502050506030303" pitchFamily="18" charset="0"/>
              <a:cs typeface="Corbel"/>
            </a:endParaRPr>
          </a:p>
        </p:txBody>
      </p:sp>
      <p:pic>
        <p:nvPicPr>
          <p:cNvPr id="2050" name="Picture 2">
            <a:extLst>
              <a:ext uri="{FF2B5EF4-FFF2-40B4-BE49-F238E27FC236}">
                <a16:creationId xmlns:a16="http://schemas.microsoft.com/office/drawing/2014/main" id="{F065CFBB-7751-4CE9-A1B9-847E9CF420A5}"/>
              </a:ext>
            </a:extLst>
          </p:cNvPr>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4320" t="4730" r="3887" b="4947"/>
          <a:stretch/>
        </p:blipFill>
        <p:spPr bwMode="auto">
          <a:xfrm>
            <a:off x="7565921" y="533400"/>
            <a:ext cx="4513007" cy="619432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D8C90A81-AE8F-4F68-869E-67520739EF8F}"/>
              </a:ext>
            </a:extLst>
          </p:cNvPr>
          <p:cNvPicPr>
            <a:picLocks noChangeAspect="1"/>
          </p:cNvPicPr>
          <p:nvPr/>
        </p:nvPicPr>
        <p:blipFill>
          <a:blip r:embed="rId4"/>
          <a:stretch>
            <a:fillRect/>
          </a:stretch>
        </p:blipFill>
        <p:spPr>
          <a:xfrm>
            <a:off x="8312711" y="1028700"/>
            <a:ext cx="3019425" cy="5343525"/>
          </a:xfrm>
          <a:prstGeom prst="rect">
            <a:avLst/>
          </a:prstGeom>
        </p:spPr>
      </p:pic>
    </p:spTree>
    <p:extLst>
      <p:ext uri="{BB962C8B-B14F-4D97-AF65-F5344CB8AC3E}">
        <p14:creationId xmlns:p14="http://schemas.microsoft.com/office/powerpoint/2010/main" val="75100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The End of Science?</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6823587" cy="5114544"/>
          </a:xfrm>
        </p:spPr>
        <p:txBody>
          <a:bodyPr>
            <a:normAutofit/>
          </a:bodyPr>
          <a:lstStyle/>
          <a:p>
            <a:pPr marL="0" indent="0" algn="ctr">
              <a:buNone/>
              <a:tabLst>
                <a:tab pos="1033463" algn="l"/>
              </a:tabLst>
            </a:pPr>
            <a:r>
              <a:rPr lang="en-US" sz="2600">
                <a:solidFill>
                  <a:schemeClr val="accent2"/>
                </a:solidFill>
                <a:latin typeface="High Tower Text" panose="02040502050506030303" pitchFamily="18" charset="0"/>
                <a:cs typeface="Corbel"/>
              </a:rPr>
              <a:t>“If we're </a:t>
            </a:r>
            <a:r>
              <a:rPr lang="en-US" sz="2600" i="1">
                <a:solidFill>
                  <a:schemeClr val="accent2"/>
                </a:solidFill>
                <a:latin typeface="High Tower Text" panose="02040502050506030303" pitchFamily="18" charset="0"/>
                <a:cs typeface="Corbel"/>
              </a:rPr>
              <a:t>not</a:t>
            </a:r>
            <a:r>
              <a:rPr lang="en-US" sz="2600">
                <a:solidFill>
                  <a:schemeClr val="accent2"/>
                </a:solidFill>
                <a:latin typeface="High Tower Text" panose="02040502050506030303" pitchFamily="18" charset="0"/>
                <a:cs typeface="Corbel"/>
              </a:rPr>
              <a:t> out of ideas, then we must do the hard and deliberate work of reinvesting in a culture of invention and human flourishing.</a:t>
            </a:r>
            <a:br>
              <a:rPr lang="en-US" sz="2600">
                <a:solidFill>
                  <a:schemeClr val="accent2"/>
                </a:solidFill>
                <a:latin typeface="High Tower Text" panose="02040502050506030303" pitchFamily="18" charset="0"/>
                <a:cs typeface="Corbel"/>
              </a:rPr>
            </a:br>
            <a:r>
              <a:rPr lang="en-US" sz="2600">
                <a:solidFill>
                  <a:schemeClr val="accent2"/>
                </a:solidFill>
                <a:latin typeface="High Tower Text" panose="02040502050506030303" pitchFamily="18" charset="0"/>
                <a:cs typeface="Corbel"/>
              </a:rPr>
              <a:t>For we will need our own general intelligence</a:t>
            </a:r>
            <a:br>
              <a:rPr lang="en-US" sz="2600">
                <a:solidFill>
                  <a:schemeClr val="accent2"/>
                </a:solidFill>
                <a:latin typeface="High Tower Text" panose="02040502050506030303" pitchFamily="18" charset="0"/>
                <a:cs typeface="Corbel"/>
              </a:rPr>
            </a:br>
            <a:r>
              <a:rPr lang="en-US" sz="2600">
                <a:solidFill>
                  <a:schemeClr val="accent2"/>
                </a:solidFill>
                <a:latin typeface="High Tower Text" panose="02040502050506030303" pitchFamily="18" charset="0"/>
                <a:cs typeface="Corbel"/>
              </a:rPr>
              <a:t>to find paths to the future...”</a:t>
            </a:r>
            <a:br>
              <a:rPr lang="en-US" sz="2600">
                <a:solidFill>
                  <a:schemeClr val="accent2"/>
                </a:solidFill>
                <a:latin typeface="High Tower Text" panose="02040502050506030303" pitchFamily="18" charset="0"/>
                <a:cs typeface="Corbel"/>
              </a:rPr>
            </a:br>
            <a:r>
              <a:rPr lang="en-US" sz="2600">
                <a:solidFill>
                  <a:schemeClr val="accent2"/>
                </a:solidFill>
                <a:latin typeface="High Tower Text" panose="02040502050506030303" pitchFamily="18" charset="0"/>
                <a:cs typeface="Corbel"/>
              </a:rPr>
              <a:t>—Larson, p. 281 (</a:t>
            </a:r>
            <a:r>
              <a:rPr lang="en-US" sz="2200" cap="small">
                <a:solidFill>
                  <a:schemeClr val="accent2"/>
                </a:solidFill>
                <a:latin typeface="High Tower Text" panose="02040502050506030303" pitchFamily="18" charset="0"/>
                <a:cs typeface="Corbel"/>
              </a:rPr>
              <a:t>In Conclusion</a:t>
            </a:r>
            <a:r>
              <a:rPr lang="en-US" sz="2600">
                <a:solidFill>
                  <a:schemeClr val="accent2"/>
                </a:solidFill>
                <a:latin typeface="High Tower Text" panose="02040502050506030303" pitchFamily="18" charset="0"/>
                <a:cs typeface="Corbel"/>
              </a:rPr>
              <a:t>) —</a:t>
            </a:r>
          </a:p>
          <a:p>
            <a:pPr>
              <a:tabLst>
                <a:tab pos="1033463" algn="l"/>
              </a:tabLst>
            </a:pPr>
            <a:endParaRPr lang="en-US">
              <a:solidFill>
                <a:schemeClr val="tx2"/>
              </a:solidFill>
              <a:latin typeface="Corbel"/>
              <a:cs typeface="Corbel"/>
            </a:endParaRPr>
          </a:p>
          <a:p>
            <a:pPr>
              <a:tabLst>
                <a:tab pos="1033463" algn="l"/>
              </a:tabLst>
            </a:pPr>
            <a:r>
              <a:rPr lang="en-US">
                <a:solidFill>
                  <a:schemeClr val="accent5"/>
                </a:solidFill>
                <a:latin typeface="Corbel"/>
                <a:cs typeface="Corbel"/>
              </a:rPr>
              <a:t>Discuss the the concerns of Norbert Weiner. What are the two possible paths forward?</a:t>
            </a:r>
            <a:endParaRPr lang="en-US">
              <a:solidFill>
                <a:schemeClr val="accent5"/>
              </a:solidFill>
              <a:latin typeface="Corbel"/>
              <a:cs typeface="Corbel"/>
              <a:hlinkClick r:id="rId2">
                <a:extLst>
                  <a:ext uri="{A12FA001-AC4F-418D-AE19-62706E023703}">
                    <ahyp:hlinkClr xmlns:ahyp="http://schemas.microsoft.com/office/drawing/2018/hyperlinkcolor" val="tx"/>
                  </a:ext>
                </a:extLst>
              </a:hlinkClick>
            </a:endParaRPr>
          </a:p>
          <a:p>
            <a:pPr marL="0" indent="0">
              <a:buNone/>
              <a:tabLst>
                <a:tab pos="1033463" algn="l"/>
              </a:tabLst>
            </a:pPr>
            <a:endParaRPr lang="en-US" i="1" dirty="0">
              <a:solidFill>
                <a:schemeClr val="bg2">
                  <a:lumMod val="50000"/>
                </a:schemeClr>
              </a:solidFill>
              <a:latin typeface="Corbel"/>
              <a:cs typeface="Corbel"/>
            </a:endParaRPr>
          </a:p>
          <a:p>
            <a:pPr>
              <a:tabLst>
                <a:tab pos="1033463" algn="l"/>
              </a:tabLst>
            </a:pPr>
            <a:r>
              <a:rPr lang="en-US">
                <a:solidFill>
                  <a:schemeClr val="tx2">
                    <a:lumMod val="75000"/>
                  </a:schemeClr>
                </a:solidFill>
                <a:latin typeface="High Tower Text" panose="02040502050506030303" pitchFamily="18" charset="0"/>
                <a:cs typeface="Corbel"/>
              </a:rPr>
              <a:t>Is artificial intelligence an ethical pursuit?</a:t>
            </a:r>
            <a:endParaRPr lang="en-US" dirty="0">
              <a:solidFill>
                <a:schemeClr val="tx2">
                  <a:lumMod val="75000"/>
                </a:schemeClr>
              </a:solidFill>
              <a:latin typeface="High Tower Text" panose="02040502050506030303" pitchFamily="18" charset="0"/>
              <a:cs typeface="Corbel"/>
            </a:endParaRPr>
          </a:p>
        </p:txBody>
      </p:sp>
      <p:pic>
        <p:nvPicPr>
          <p:cNvPr id="3074" name="Picture 2">
            <a:extLst>
              <a:ext uri="{FF2B5EF4-FFF2-40B4-BE49-F238E27FC236}">
                <a16:creationId xmlns:a16="http://schemas.microsoft.com/office/drawing/2014/main" id="{3F5CBB7E-0D7D-48F5-BFB6-403434104E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9019" y="533400"/>
            <a:ext cx="4074381" cy="6105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376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12615</TotalTime>
  <Words>354</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Aparajita</vt:lpstr>
      <vt:lpstr>High Tower Text</vt:lpstr>
      <vt:lpstr>Corbel</vt:lpstr>
      <vt:lpstr>Arial</vt:lpstr>
      <vt:lpstr>Agency FB</vt:lpstr>
      <vt:lpstr>Clarity</vt:lpstr>
      <vt:lpstr>The End of ...?</vt:lpstr>
      <vt:lpstr>Machine Learning &amp; Big Data</vt:lpstr>
      <vt:lpstr>Prometheus</vt:lpstr>
      <vt:lpstr>Humanizing Machines &amp; Mechanizing Humans</vt:lpstr>
      <vt:lpstr>The End of Science?</vt:lpstr>
    </vt:vector>
  </TitlesOfParts>
  <Company>Otterbein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Intelligence</dc:title>
  <dc:creator>David Stucki</dc:creator>
  <cp:lastModifiedBy>Stucki, David</cp:lastModifiedBy>
  <cp:revision>83</cp:revision>
  <dcterms:created xsi:type="dcterms:W3CDTF">2013-10-29T15:52:47Z</dcterms:created>
  <dcterms:modified xsi:type="dcterms:W3CDTF">2024-11-28T04:14:22Z</dcterms:modified>
</cp:coreProperties>
</file>